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9" r:id="rId4"/>
    <p:sldId id="258" r:id="rId5"/>
    <p:sldId id="265" r:id="rId6"/>
    <p:sldId id="260" r:id="rId7"/>
    <p:sldId id="261" r:id="rId8"/>
    <p:sldId id="262" r:id="rId9"/>
    <p:sldId id="273" r:id="rId10"/>
    <p:sldId id="263" r:id="rId11"/>
    <p:sldId id="264" r:id="rId12"/>
    <p:sldId id="269" r:id="rId13"/>
    <p:sldId id="270" r:id="rId14"/>
    <p:sldId id="272" r:id="rId15"/>
    <p:sldId id="274" r:id="rId16"/>
    <p:sldId id="276" r:id="rId17"/>
    <p:sldId id="266" r:id="rId18"/>
    <p:sldId id="267" r:id="rId19"/>
    <p:sldId id="268" r:id="rId20"/>
    <p:sldId id="275" r:id="rId21"/>
  </p:sldIdLst>
  <p:sldSz cx="9144000" cy="6858000" type="screen4x3"/>
  <p:notesSz cx="6858000" cy="9144000"/>
  <p:embeddedFontLst>
    <p:embeddedFont>
      <p:font typeface="Lucida Sans Unicode" pitchFamily="34" charset="0"/>
      <p:regular r:id="rId23"/>
    </p:embeddedFont>
    <p:embeddedFont>
      <p:font typeface="Wingdings 2" pitchFamily="18" charset="2"/>
      <p:regular r:id="rId24"/>
    </p:embeddedFont>
    <p:embeddedFont>
      <p:font typeface="Verdana" pitchFamily="34" charset="0"/>
      <p:regular r:id="rId25"/>
      <p:bold r:id="rId26"/>
      <p:italic r:id="rId27"/>
      <p:boldItalic r:id="rId28"/>
    </p:embeddedFont>
    <p:embeddedFont>
      <p:font typeface="微軟正黑體" pitchFamily="34" charset="-120"/>
      <p:regular r:id="rId29"/>
      <p:bold r:id="rId30"/>
    </p:embeddedFont>
    <p:embeddedFont>
      <p:font typeface="Calibri" pitchFamily="34" charset="0"/>
      <p:regular r:id="rId31"/>
      <p:bold r:id="rId32"/>
      <p:italic r:id="rId33"/>
      <p:boldItalic r:id="rId34"/>
    </p:embeddedFont>
    <p:embeddedFont>
      <p:font typeface="Wingdings 3" pitchFamily="18" charset="2"/>
      <p:regular r:id="rId35"/>
    </p:embeddedFont>
  </p:embeddedFontLst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494" y="-1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media1.wmv>
</file>

<file path=ppt/media/media2.wmv>
</file>

<file path=ppt/media/media3.wmv>
</file>

<file path=ppt/media/media4.wmv>
</file>

<file path=ppt/media/media5.wmv>
</file>

<file path=ppt/media/media6.wmv>
</file>

<file path=ppt/media/media7.wmv>
</file>

<file path=ppt/media/media8.wmv>
</file>

<file path=ppt/media/media9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35C2C-D6AC-48F0-827C-C4F8E79AD5BC}" type="datetimeFigureOut">
              <a:rPr lang="zh-TW" altLang="en-US" smtClean="0"/>
              <a:pPr/>
              <a:t>2011/4/19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5B05CD-C570-47D2-B59E-78ABA59F93D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3527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10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11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13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14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17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18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4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8</a:t>
            </a:fld>
            <a:endParaRPr lang="zh-TW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5B05CD-C570-47D2-B59E-78ABA59F93D3}" type="slidenum">
              <a:rPr lang="zh-TW" altLang="en-US" smtClean="0"/>
              <a:pPr/>
              <a:t>9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標題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7" name="副標題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grpSp>
        <p:nvGrpSpPr>
          <p:cNvPr id="2" name="群組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手繪多邊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手繪多邊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手繪多邊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線接點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版面配置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19" name="頁尾版面配置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zh-HK" altLang="en-US"/>
          </a:p>
        </p:txBody>
      </p:sp>
      <p:sp>
        <p:nvSpPr>
          <p:cNvPr id="27" name="投影片編號版面配置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HK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  <p:sp>
        <p:nvSpPr>
          <p:cNvPr id="7" name="＞形箭號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＞形箭號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對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HK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HK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HK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8" name="手繪多邊形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手繪多邊形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線接點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＞形箭號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＞形箭號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手繪多邊形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手繪多邊形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線接點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0" name="文字版面配置區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92611549-E412-44B0-A62F-96CBDCD7BEA0}" type="datetimeFigureOut">
              <a:rPr lang="zh-HK" altLang="en-US" smtClean="0"/>
              <a:pPr/>
              <a:t>19/4/2011</a:t>
            </a:fld>
            <a:endParaRPr lang="zh-HK" altLang="en-US"/>
          </a:p>
        </p:txBody>
      </p:sp>
      <p:sp>
        <p:nvSpPr>
          <p:cNvPr id="22" name="頁尾版面配置區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zh-HK" altLang="en-US"/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298C148E-C0A4-4BCD-8EB1-A3569D56023F}" type="slidenum">
              <a:rPr lang="zh-HK" altLang="en-US" smtClean="0"/>
              <a:pPr/>
              <a:t>‹#›</a:t>
            </a:fld>
            <a:endParaRPr lang="zh-HK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3" Type="http://schemas.microsoft.com/office/2007/relationships/media" Target="../media/media6.wm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6" Type="http://schemas.openxmlformats.org/officeDocument/2006/relationships/video" Target="../media/media7.wmv"/><Relationship Id="rId11" Type="http://schemas.openxmlformats.org/officeDocument/2006/relationships/image" Target="../media/image9.png"/><Relationship Id="rId5" Type="http://schemas.microsoft.com/office/2007/relationships/media" Target="../media/media7.wmv"/><Relationship Id="rId10" Type="http://schemas.openxmlformats.org/officeDocument/2006/relationships/image" Target="../media/image8.png"/><Relationship Id="rId4" Type="http://schemas.openxmlformats.org/officeDocument/2006/relationships/video" Target="../media/media6.wmv"/><Relationship Id="rId9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9.wmv"/><Relationship Id="rId7" Type="http://schemas.openxmlformats.org/officeDocument/2006/relationships/image" Target="../media/image10.png"/><Relationship Id="rId2" Type="http://schemas.openxmlformats.org/officeDocument/2006/relationships/video" Target="../media/media8.wmv"/><Relationship Id="rId1" Type="http://schemas.microsoft.com/office/2007/relationships/media" Target="../media/media8.wmv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9.wmv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3" Type="http://schemas.microsoft.com/office/2007/relationships/media" Target="../media/media3.wm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video" Target="../media/media4.wmv"/><Relationship Id="rId11" Type="http://schemas.openxmlformats.org/officeDocument/2006/relationships/image" Target="../media/image6.png"/><Relationship Id="rId5" Type="http://schemas.microsoft.com/office/2007/relationships/media" Target="../media/media4.wmv"/><Relationship Id="rId10" Type="http://schemas.openxmlformats.org/officeDocument/2006/relationships/image" Target="../media/image5.png"/><Relationship Id="rId4" Type="http://schemas.openxmlformats.org/officeDocument/2006/relationships/video" Target="../media/media3.wmv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1700808"/>
            <a:ext cx="7772400" cy="2463205"/>
          </a:xfrm>
        </p:spPr>
        <p:txBody>
          <a:bodyPr>
            <a:normAutofit/>
          </a:bodyPr>
          <a:lstStyle/>
          <a:p>
            <a:r>
              <a:rPr lang="en-US" altLang="zh-HK" sz="3300" dirty="0" smtClean="0">
                <a:latin typeface="+mj-ea"/>
              </a:rPr>
              <a:t>CSCI 2100B: Data Structures </a:t>
            </a:r>
            <a:br>
              <a:rPr lang="en-US" altLang="zh-HK" sz="3300" dirty="0" smtClean="0">
                <a:latin typeface="+mj-ea"/>
              </a:rPr>
            </a:br>
            <a:r>
              <a:rPr lang="en-US" altLang="zh-HK" dirty="0" smtClean="0">
                <a:latin typeface="+mj-ea"/>
              </a:rPr>
              <a:t>Project</a:t>
            </a:r>
            <a:br>
              <a:rPr lang="en-US" altLang="zh-HK" dirty="0" smtClean="0">
                <a:latin typeface="+mj-ea"/>
              </a:rPr>
            </a:br>
            <a:r>
              <a:rPr lang="en-US" altLang="zh-HK" b="1" dirty="0" smtClean="0">
                <a:latin typeface="+mj-ea"/>
              </a:rPr>
              <a:t>2-3-4 Tree</a:t>
            </a:r>
            <a:endParaRPr lang="zh-HK" altLang="en-US" b="1" dirty="0">
              <a:latin typeface="+mj-ea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31640" y="5373216"/>
            <a:ext cx="6400800" cy="1057672"/>
          </a:xfrm>
        </p:spPr>
        <p:txBody>
          <a:bodyPr>
            <a:normAutofit lnSpcReduction="10000"/>
          </a:bodyPr>
          <a:lstStyle/>
          <a:p>
            <a:pPr algn="l"/>
            <a:r>
              <a:rPr lang="en-US" altLang="zh-HK" sz="1400" dirty="0" smtClean="0">
                <a:solidFill>
                  <a:schemeClr val="bg1"/>
                </a:solidFill>
                <a:latin typeface="+mj-lt"/>
              </a:rPr>
              <a:t>Submitted by:</a:t>
            </a:r>
          </a:p>
          <a:p>
            <a:pPr algn="l"/>
            <a:r>
              <a:rPr lang="en-US" altLang="zh-HK" sz="1400" dirty="0" smtClean="0">
                <a:solidFill>
                  <a:schemeClr val="bg1"/>
                </a:solidFill>
                <a:latin typeface="+mj-lt"/>
              </a:rPr>
              <a:t>Lai Tai Yi (1155004396)</a:t>
            </a:r>
          </a:p>
          <a:p>
            <a:pPr algn="l"/>
            <a:r>
              <a:rPr lang="en-US" altLang="zh-HK" sz="1400" dirty="0" smtClean="0">
                <a:solidFill>
                  <a:schemeClr val="bg1"/>
                </a:solidFill>
                <a:latin typeface="+mj-lt"/>
              </a:rPr>
              <a:t>Lam </a:t>
            </a:r>
            <a:r>
              <a:rPr lang="en-US" altLang="zh-HK" sz="1400" dirty="0" err="1" smtClean="0">
                <a:solidFill>
                  <a:schemeClr val="bg1"/>
                </a:solidFill>
                <a:latin typeface="+mj-lt"/>
              </a:rPr>
              <a:t>Kam</a:t>
            </a:r>
            <a:r>
              <a:rPr lang="en-US" altLang="zh-HK" sz="1400" dirty="0" smtClean="0">
                <a:solidFill>
                  <a:schemeClr val="bg1"/>
                </a:solidFill>
                <a:latin typeface="+mj-lt"/>
              </a:rPr>
              <a:t> Ho (1155003510)</a:t>
            </a:r>
          </a:p>
          <a:p>
            <a:pPr algn="l"/>
            <a:r>
              <a:rPr lang="en-US" altLang="zh-HK" sz="1400" dirty="0" err="1" smtClean="0">
                <a:solidFill>
                  <a:schemeClr val="bg1"/>
                </a:solidFill>
                <a:latin typeface="+mj-lt"/>
              </a:rPr>
              <a:t>Lui</a:t>
            </a:r>
            <a:r>
              <a:rPr lang="en-US" altLang="zh-HK" sz="14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zh-HK" sz="1400" dirty="0" err="1" smtClean="0">
                <a:solidFill>
                  <a:schemeClr val="bg1"/>
                </a:solidFill>
                <a:latin typeface="+mj-lt"/>
              </a:rPr>
              <a:t>Lok</a:t>
            </a:r>
            <a:r>
              <a:rPr lang="en-US" altLang="zh-HK" sz="1400" dirty="0" smtClean="0">
                <a:solidFill>
                  <a:schemeClr val="bg1"/>
                </a:solidFill>
                <a:latin typeface="+mj-lt"/>
              </a:rPr>
              <a:t> Hang Kenneth (1155000309)</a:t>
            </a:r>
            <a:endParaRPr lang="zh-HK" altLang="en-US" sz="1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1024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412776"/>
            <a:ext cx="8229600" cy="485740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HK" b="1" dirty="0" smtClean="0"/>
              <a:t>A node has at least has 2 Children, unless it is a leaf. </a:t>
            </a:r>
            <a:endParaRPr lang="en-US" altLang="zh-HK" b="1" dirty="0"/>
          </a:p>
          <a:p>
            <a:r>
              <a:rPr lang="en-US" altLang="zh-HK" dirty="0" smtClean="0"/>
              <a:t>If insertion point in the Root/Node is not full, the new item must be inserted into that node</a:t>
            </a:r>
          </a:p>
          <a:p>
            <a:endParaRPr lang="en-US" altLang="zh-HK" dirty="0" smtClean="0"/>
          </a:p>
          <a:p>
            <a:r>
              <a:rPr lang="en-US" altLang="zh-HK" dirty="0" smtClean="0"/>
              <a:t>When full node(N) is met, “Node Splitting” occurs</a:t>
            </a:r>
          </a:p>
          <a:p>
            <a:endParaRPr lang="en-US" altLang="zh-HK" dirty="0" smtClean="0"/>
          </a:p>
          <a:p>
            <a:r>
              <a:rPr lang="en-US" altLang="zh-HK" dirty="0" smtClean="0"/>
              <a:t>item[1] is moved to its parent node which connects to N and the new node created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Discussion: </a:t>
            </a:r>
            <a:br>
              <a:rPr lang="en-US" altLang="zh-TW" dirty="0" smtClean="0"/>
            </a:br>
            <a:r>
              <a:rPr lang="en-US" altLang="zh-TW" dirty="0" smtClean="0"/>
              <a:t>Insertion &amp; Node Splitting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5260040"/>
          </a:xfrm>
        </p:spPr>
        <p:txBody>
          <a:bodyPr>
            <a:normAutofit/>
          </a:bodyPr>
          <a:lstStyle/>
          <a:p>
            <a:pPr marL="514350" indent="-514350">
              <a:buAutoNum type="arabicPeriod" startAt="2"/>
            </a:pPr>
            <a:r>
              <a:rPr lang="en-US" altLang="zh-HK" b="1" dirty="0" smtClean="0"/>
              <a:t>2-3-4 Tree is a self-balanced Tree.</a:t>
            </a:r>
          </a:p>
          <a:p>
            <a:r>
              <a:rPr lang="en-US" altLang="zh-TW" dirty="0" smtClean="0"/>
              <a:t>Continuous insertions in BST may create </a:t>
            </a:r>
            <a:r>
              <a:rPr lang="en-US" altLang="zh-TW" dirty="0" err="1" smtClean="0"/>
              <a:t>subtrees</a:t>
            </a:r>
            <a:r>
              <a:rPr lang="en-US" altLang="zh-TW" dirty="0" smtClean="0"/>
              <a:t> with large difference in height</a:t>
            </a:r>
          </a:p>
          <a:p>
            <a:endParaRPr lang="en-US" altLang="zh-TW" dirty="0"/>
          </a:p>
          <a:p>
            <a:r>
              <a:rPr lang="en-US" altLang="zh-TW" dirty="0" smtClean="0"/>
              <a:t>Node Splitting is the self-balancing mechanism in 2-3-4-Tree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It moves the item[1] of a full node to its parent/new root node to make space for new items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Just like push a new </a:t>
            </a:r>
            <a:r>
              <a:rPr lang="en-US" altLang="zh-TW" dirty="0" err="1" smtClean="0">
                <a:solidFill>
                  <a:srgbClr val="0070C0"/>
                </a:solidFill>
              </a:rPr>
              <a:t>subtree</a:t>
            </a:r>
            <a:r>
              <a:rPr lang="en-US" altLang="zh-TW" dirty="0" smtClean="0">
                <a:solidFill>
                  <a:srgbClr val="0070C0"/>
                </a:solidFill>
              </a:rPr>
              <a:t> </a:t>
            </a:r>
            <a:r>
              <a:rPr lang="en-US" altLang="zh-TW" dirty="0">
                <a:solidFill>
                  <a:srgbClr val="0070C0"/>
                </a:solidFill>
              </a:rPr>
              <a:t>which is same level with the full </a:t>
            </a:r>
            <a:r>
              <a:rPr lang="en-US" altLang="zh-TW" dirty="0" smtClean="0">
                <a:solidFill>
                  <a:srgbClr val="0070C0"/>
                </a:solidFill>
              </a:rPr>
              <a:t>node out from the full node‘s parent 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The tree grow “horizontally”</a:t>
            </a:r>
          </a:p>
          <a:p>
            <a:pPr lvl="1"/>
            <a:endParaRPr lang="zh-TW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/>
              <a:t>Discussion: </a:t>
            </a:r>
            <a:br>
              <a:rPr lang="en-US" altLang="zh-TW" dirty="0" smtClean="0"/>
            </a:br>
            <a:r>
              <a:rPr lang="en-US" altLang="zh-TW" dirty="0" smtClean="0"/>
              <a:t>Insertion &amp; Node </a:t>
            </a:r>
            <a:r>
              <a:rPr lang="en-US" altLang="zh-TW" dirty="0" err="1" smtClean="0"/>
              <a:t>Spliting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b="1" dirty="0" smtClean="0"/>
              <a:t>Rules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 smtClean="0">
                <a:ea typeface="新細明體" pitchFamily="18" charset="-120"/>
              </a:rPr>
              <a:t>The item to be deleted(</a:t>
            </a:r>
            <a:r>
              <a:rPr lang="en-US" altLang="zh-TW" dirty="0" err="1" smtClean="0">
                <a:ea typeface="新細明體" pitchFamily="18" charset="-120"/>
              </a:rPr>
              <a:t>Nd</a:t>
            </a:r>
            <a:r>
              <a:rPr lang="en-US" altLang="zh-TW" dirty="0" smtClean="0">
                <a:ea typeface="新細明體" pitchFamily="18" charset="-120"/>
              </a:rPr>
              <a:t>) must be a leaf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 smtClean="0">
                <a:ea typeface="新細明體" pitchFamily="18" charset="-120"/>
              </a:rPr>
              <a:t>If not, it is </a:t>
            </a:r>
            <a:r>
              <a:rPr lang="en-US" altLang="zh-TW" dirty="0" smtClean="0"/>
              <a:t>swapped with its preceding item in in-order traversal (which must be a leaf). Then, </a:t>
            </a:r>
            <a:r>
              <a:rPr lang="en-US" altLang="zh-TW" dirty="0" err="1" smtClean="0"/>
              <a:t>Nd</a:t>
            </a:r>
            <a:r>
              <a:rPr lang="en-US" altLang="zh-TW" dirty="0" smtClean="0"/>
              <a:t> is deleted.</a:t>
            </a:r>
            <a:endParaRPr lang="en-US" altLang="zh-TW" dirty="0" smtClean="0">
              <a:ea typeface="新細明體" pitchFamily="18" charset="-12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 smtClean="0">
                <a:ea typeface="新細明體" pitchFamily="18" charset="-120"/>
              </a:rPr>
              <a:t>Transform a 4-link-node(3 items) into a 3-link-node/ a 3-link-node(2 items) into a 2-link-node(1 items)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dirty="0" smtClean="0"/>
              <a:t>Deletion of 2-link-node needs special handling</a:t>
            </a:r>
            <a:endParaRPr lang="zh-TW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Deletion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175257"/>
          </a:xfrm>
        </p:spPr>
        <p:txBody>
          <a:bodyPr>
            <a:normAutofit fontScale="62500" lnSpcReduction="20000"/>
          </a:bodyPr>
          <a:lstStyle/>
          <a:p>
            <a:r>
              <a:rPr lang="en-US" altLang="zh-TW" b="1" i="1" dirty="0" smtClean="0"/>
              <a:t>Underflow : </a:t>
            </a:r>
            <a:r>
              <a:rPr lang="en-US" altLang="zh-TW" i="1" dirty="0" smtClean="0"/>
              <a:t>Empty node is created after deletion </a:t>
            </a:r>
            <a:r>
              <a:rPr lang="en-US" altLang="zh-TW" dirty="0" smtClean="0"/>
              <a:t>in a 1-item node </a:t>
            </a:r>
          </a:p>
          <a:p>
            <a:r>
              <a:rPr lang="en-US" altLang="zh-TW" sz="3300" b="1" i="1" dirty="0" smtClean="0"/>
              <a:t>Transfer </a:t>
            </a:r>
            <a:r>
              <a:rPr lang="en-US" altLang="zh-TW" sz="3300" dirty="0" smtClean="0"/>
              <a:t>is needed.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>
                <a:solidFill>
                  <a:srgbClr val="0070C0"/>
                </a:solidFill>
              </a:rPr>
              <a:t>An item in parent node is moved into the node where the item is being removed.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>
                <a:solidFill>
                  <a:srgbClr val="0070C0"/>
                </a:solidFill>
              </a:rPr>
              <a:t>The new free space in the parent node is replaced with an item from a sibling node.</a:t>
            </a:r>
          </a:p>
          <a:p>
            <a:pPr marL="514350" indent="-457200"/>
            <a:r>
              <a:rPr lang="en-US" altLang="zh-TW" sz="3300" dirty="0" smtClean="0"/>
              <a:t>When the siblings are also 1-item node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>
                <a:solidFill>
                  <a:srgbClr val="0070C0"/>
                </a:solidFill>
              </a:rPr>
              <a:t>Underflow still occurs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>
                <a:solidFill>
                  <a:srgbClr val="0070C0"/>
                </a:solidFill>
              </a:rPr>
              <a:t>Pulling item from the parent node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>
                <a:solidFill>
                  <a:srgbClr val="0070C0"/>
                </a:solidFill>
              </a:rPr>
              <a:t>Two sibling nodes are fused together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>
                <a:solidFill>
                  <a:srgbClr val="0070C0"/>
                </a:solidFill>
              </a:rPr>
              <a:t>Move the item in the larger sibling node to the parent node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>
                <a:solidFill>
                  <a:srgbClr val="0070C0"/>
                </a:solidFill>
              </a:rPr>
              <a:t> Delete the item</a:t>
            </a:r>
          </a:p>
          <a:p>
            <a:pPr marL="571500" indent="-514350"/>
            <a:r>
              <a:rPr lang="en-US" altLang="zh-TW" sz="3300" dirty="0" smtClean="0"/>
              <a:t>When the parent are also 1-item node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>
                <a:solidFill>
                  <a:srgbClr val="0070C0"/>
                </a:solidFill>
              </a:rPr>
              <a:t>Using “</a:t>
            </a:r>
            <a:r>
              <a:rPr lang="en-US" altLang="zh-TW" sz="3300" b="1" i="1" dirty="0" smtClean="0">
                <a:solidFill>
                  <a:srgbClr val="0070C0"/>
                </a:solidFill>
              </a:rPr>
              <a:t>Transfer</a:t>
            </a:r>
            <a:r>
              <a:rPr lang="en-US" altLang="zh-TW" sz="3300" dirty="0" smtClean="0">
                <a:solidFill>
                  <a:srgbClr val="0070C0"/>
                </a:solidFill>
              </a:rPr>
              <a:t>” Again(borrow item from its parent)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altLang="zh-TW" sz="3300" dirty="0" smtClean="0">
                <a:solidFill>
                  <a:srgbClr val="0070C0"/>
                </a:solidFill>
              </a:rPr>
              <a:t>As deletions and replacements are being made, This may cause different parent node to sustain underflow which is called </a:t>
            </a:r>
            <a:r>
              <a:rPr lang="en-US" altLang="zh-TW" sz="3300" b="1" i="1" dirty="0" smtClean="0">
                <a:solidFill>
                  <a:srgbClr val="0070C0"/>
                </a:solidFill>
              </a:rPr>
              <a:t>Underflow Cascading</a:t>
            </a:r>
            <a:r>
              <a:rPr lang="en-US" altLang="zh-TW" sz="3300" dirty="0" smtClean="0">
                <a:solidFill>
                  <a:srgbClr val="0070C0"/>
                </a:solidFill>
              </a:rPr>
              <a:t>.</a:t>
            </a:r>
          </a:p>
          <a:p>
            <a:pPr marL="971550" lvl="1" indent="-514350">
              <a:buFont typeface="+mj-lt"/>
              <a:buAutoNum type="arabicPeriod"/>
            </a:pPr>
            <a:endParaRPr lang="en-US" altLang="zh-TW" sz="3300" dirty="0" smtClean="0"/>
          </a:p>
          <a:p>
            <a:pPr marL="971550" lvl="1" indent="-514350">
              <a:buFont typeface="+mj-lt"/>
              <a:buAutoNum type="arabicPeriod"/>
            </a:pPr>
            <a:endParaRPr lang="en-US" altLang="zh-TW" sz="3300" dirty="0" smtClean="0"/>
          </a:p>
          <a:p>
            <a:pPr marL="971550" lvl="1" indent="-514350">
              <a:buFont typeface="+mj-lt"/>
              <a:buAutoNum type="arabicPeriod"/>
            </a:pPr>
            <a:endParaRPr lang="en-US" altLang="zh-TW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Deletion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HK" dirty="0" smtClean="0"/>
              <a:t>Many special cases are still needed to handle</a:t>
            </a:r>
            <a:br>
              <a:rPr lang="en-US" altLang="zh-HK" dirty="0" smtClean="0"/>
            </a:br>
            <a:r>
              <a:rPr lang="en-US" altLang="zh-HK" dirty="0" smtClean="0"/>
              <a:t>e.g. A root with one item and two children and one of the child only has one item</a:t>
            </a:r>
          </a:p>
          <a:p>
            <a:endParaRPr lang="en-US" altLang="zh-HK" dirty="0" smtClean="0"/>
          </a:p>
          <a:p>
            <a:r>
              <a:rPr lang="en-US" altLang="zh-HK" dirty="0" smtClean="0"/>
              <a:t>It is a big disadvantage of 2-3-4 Tree</a:t>
            </a:r>
          </a:p>
          <a:p>
            <a:endParaRPr lang="en-US" altLang="zh-HK" dirty="0" smtClean="0"/>
          </a:p>
          <a:p>
            <a:r>
              <a:rPr lang="en-US" altLang="zh-HK" dirty="0" smtClean="0"/>
              <a:t>It also explains why 2-3-4 Tree</a:t>
            </a:r>
            <a:r>
              <a:rPr lang="en-US" altLang="zh-HK" dirty="0"/>
              <a:t> is commonly used to implement </a:t>
            </a:r>
            <a:r>
              <a:rPr lang="en-US" altLang="zh-HK" dirty="0" smtClean="0"/>
              <a:t>dictionaries since deletion does not occur/occur rarely.</a:t>
            </a:r>
            <a:endParaRPr lang="zh-HK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Deletion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107053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Deletion: some cases</a:t>
            </a:r>
            <a:endParaRPr lang="zh-HK" altLang="en-US" dirty="0"/>
          </a:p>
        </p:txBody>
      </p:sp>
      <p:pic>
        <p:nvPicPr>
          <p:cNvPr id="6" name="f60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251520" y="1961473"/>
            <a:ext cx="3528392" cy="1644300"/>
          </a:xfrm>
          <a:prstGeom prst="rect">
            <a:avLst/>
          </a:prstGeom>
        </p:spPr>
      </p:pic>
      <p:pic>
        <p:nvPicPr>
          <p:cNvPr id="7" name="f61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 cstate="print"/>
          <a:stretch>
            <a:fillRect/>
          </a:stretch>
        </p:blipFill>
        <p:spPr>
          <a:xfrm>
            <a:off x="2003743" y="4310799"/>
            <a:ext cx="5429865" cy="1660590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467544" y="1556792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 smtClean="0"/>
              <a:t>Deleting single Leaf</a:t>
            </a:r>
            <a:endParaRPr lang="zh-HK" altLang="en-US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011440" y="4005064"/>
            <a:ext cx="479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 smtClean="0"/>
              <a:t>Deleting data from non-single Node</a:t>
            </a:r>
            <a:endParaRPr lang="zh-HK" altLang="en-US" dirty="0"/>
          </a:p>
        </p:txBody>
      </p:sp>
      <p:pic>
        <p:nvPicPr>
          <p:cNvPr id="3" name="f64.avi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635896" y="1961473"/>
            <a:ext cx="5376601" cy="1644300"/>
          </a:xfrm>
          <a:prstGeom prst="rect">
            <a:avLst/>
          </a:prstGeom>
        </p:spPr>
      </p:pic>
      <p:sp>
        <p:nvSpPr>
          <p:cNvPr id="14" name="文字方塊 13"/>
          <p:cNvSpPr txBox="1"/>
          <p:nvPr/>
        </p:nvSpPr>
        <p:spPr>
          <a:xfrm>
            <a:off x="4211960" y="1556792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 smtClean="0"/>
              <a:t>Deleting data with 2 single Leaves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335954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Deletion: some cases</a:t>
            </a:r>
            <a:endParaRPr lang="zh-HK" altLang="en-US" dirty="0"/>
          </a:p>
        </p:txBody>
      </p:sp>
      <p:pic>
        <p:nvPicPr>
          <p:cNvPr id="8" name="62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179512" y="2646204"/>
            <a:ext cx="4520731" cy="2304256"/>
          </a:xfrm>
          <a:prstGeom prst="rect">
            <a:avLst/>
          </a:prstGeom>
        </p:spPr>
      </p:pic>
      <p:pic>
        <p:nvPicPr>
          <p:cNvPr id="9" name="63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 cstate="print"/>
          <a:stretch>
            <a:fillRect/>
          </a:stretch>
        </p:blipFill>
        <p:spPr>
          <a:xfrm>
            <a:off x="4812587" y="2142148"/>
            <a:ext cx="4043753" cy="3023000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247109" y="2276872"/>
            <a:ext cx="4036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 smtClean="0"/>
              <a:t>Deleting data from single Node</a:t>
            </a:r>
            <a:endParaRPr lang="zh-HK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4788024" y="1772816"/>
            <a:ext cx="4036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 smtClean="0"/>
              <a:t>Deleting Root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67648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 smtClean="0"/>
              <a:t>Let height = h,  </a:t>
            </a:r>
            <a:r>
              <a:rPr lang="en-US" altLang="zh-TW" dirty="0" err="1" smtClean="0"/>
              <a:t>no.of</a:t>
            </a:r>
            <a:r>
              <a:rPr lang="en-US" altLang="zh-TW" dirty="0" smtClean="0"/>
              <a:t> node = N</a:t>
            </a:r>
          </a:p>
          <a:p>
            <a:pPr marL="0" indent="0">
              <a:buNone/>
            </a:pPr>
            <a:endParaRPr lang="en-US" altLang="zh-TW" sz="1800" dirty="0" smtClean="0"/>
          </a:p>
          <a:p>
            <a:pPr marL="0" lvl="1" indent="0">
              <a:buNone/>
            </a:pPr>
            <a:r>
              <a:rPr lang="en-US" altLang="zh-TW" sz="2700" dirty="0" smtClean="0"/>
              <a:t>1. Best Case: all </a:t>
            </a:r>
            <a:r>
              <a:rPr lang="en-US" altLang="zh-TW" sz="2700" dirty="0"/>
              <a:t>nodes </a:t>
            </a:r>
            <a:r>
              <a:rPr lang="en-US" altLang="zh-TW" sz="2700" dirty="0" smtClean="0"/>
              <a:t>with</a:t>
            </a:r>
            <a:r>
              <a:rPr lang="en-US" altLang="zh-TW" sz="2700" dirty="0"/>
              <a:t> exactly</a:t>
            </a:r>
            <a:r>
              <a:rPr lang="en-US" altLang="zh-TW" sz="2700" dirty="0" smtClean="0"/>
              <a:t> </a:t>
            </a:r>
            <a:r>
              <a:rPr lang="en-US" altLang="zh-TW" sz="2700" dirty="0"/>
              <a:t>4 </a:t>
            </a:r>
            <a:r>
              <a:rPr lang="en-US" altLang="zh-TW" sz="2700" dirty="0" smtClean="0"/>
              <a:t>children</a:t>
            </a:r>
          </a:p>
          <a:p>
            <a:pPr marL="800100" lvl="2" indent="0">
              <a:buNone/>
            </a:pPr>
            <a:r>
              <a:rPr lang="en-US" altLang="zh-TW" dirty="0" smtClean="0">
                <a:solidFill>
                  <a:srgbClr val="0070C0"/>
                </a:solidFill>
              </a:rPr>
              <a:t>N = 4</a:t>
            </a:r>
            <a:r>
              <a:rPr lang="en-US" altLang="zh-TW" baseline="30000" dirty="0" smtClean="0">
                <a:solidFill>
                  <a:srgbClr val="0070C0"/>
                </a:solidFill>
              </a:rPr>
              <a:t>h</a:t>
            </a:r>
            <a:r>
              <a:rPr lang="en-US" altLang="zh-TW" dirty="0" smtClean="0">
                <a:solidFill>
                  <a:srgbClr val="0070C0"/>
                </a:solidFill>
              </a:rPr>
              <a:t>-1≈4</a:t>
            </a:r>
            <a:r>
              <a:rPr lang="en-US" altLang="zh-TW" baseline="30000" dirty="0" smtClean="0">
                <a:solidFill>
                  <a:srgbClr val="0070C0"/>
                </a:solidFill>
              </a:rPr>
              <a:t>h</a:t>
            </a:r>
            <a:r>
              <a:rPr lang="en-US" altLang="zh-TW" dirty="0" smtClean="0">
                <a:solidFill>
                  <a:srgbClr val="0070C0"/>
                </a:solidFill>
              </a:rPr>
              <a:t> </a:t>
            </a:r>
          </a:p>
          <a:p>
            <a:pPr marL="800100" lvl="2" indent="0">
              <a:buNone/>
            </a:pPr>
            <a:r>
              <a:rPr lang="en-US" altLang="zh-TW" dirty="0" smtClean="0">
                <a:solidFill>
                  <a:srgbClr val="0070C0"/>
                </a:solidFill>
              </a:rPr>
              <a:t>h = log</a:t>
            </a:r>
            <a:r>
              <a:rPr lang="en-US" altLang="zh-TW" baseline="-25000" dirty="0" smtClean="0">
                <a:solidFill>
                  <a:srgbClr val="0070C0"/>
                </a:solidFill>
              </a:rPr>
              <a:t>4</a:t>
            </a:r>
            <a:r>
              <a:rPr lang="en-US" altLang="zh-TW" dirty="0" smtClean="0">
                <a:solidFill>
                  <a:srgbClr val="0070C0"/>
                </a:solidFill>
              </a:rPr>
              <a:t>(</a:t>
            </a:r>
            <a:r>
              <a:rPr lang="en-US" altLang="zh-TW" i="1" dirty="0" smtClean="0">
                <a:solidFill>
                  <a:srgbClr val="0070C0"/>
                </a:solidFill>
              </a:rPr>
              <a:t>4</a:t>
            </a:r>
            <a:r>
              <a:rPr lang="en-US" altLang="zh-TW" i="1" baseline="30000" dirty="0" smtClean="0">
                <a:solidFill>
                  <a:srgbClr val="0070C0"/>
                </a:solidFill>
              </a:rPr>
              <a:t>h</a:t>
            </a:r>
            <a:r>
              <a:rPr lang="en-US" altLang="zh-TW" i="1" dirty="0" smtClean="0">
                <a:solidFill>
                  <a:srgbClr val="0070C0"/>
                </a:solidFill>
              </a:rPr>
              <a:t>)</a:t>
            </a:r>
          </a:p>
          <a:p>
            <a:pPr marL="800100" lvl="2" indent="0">
              <a:buNone/>
            </a:pPr>
            <a:r>
              <a:rPr lang="en-US" altLang="zh-TW" dirty="0" smtClean="0">
                <a:solidFill>
                  <a:srgbClr val="0070C0"/>
                </a:solidFill>
              </a:rPr>
              <a:t>h = log</a:t>
            </a:r>
            <a:r>
              <a:rPr lang="en-US" altLang="zh-TW" baseline="-25000" dirty="0" smtClean="0">
                <a:solidFill>
                  <a:srgbClr val="0070C0"/>
                </a:solidFill>
              </a:rPr>
              <a:t>4</a:t>
            </a:r>
            <a:r>
              <a:rPr lang="en-US" altLang="zh-TW" dirty="0" smtClean="0">
                <a:solidFill>
                  <a:srgbClr val="0070C0"/>
                </a:solidFill>
              </a:rPr>
              <a:t>(</a:t>
            </a:r>
            <a:r>
              <a:rPr lang="en-US" altLang="zh-TW" i="1" dirty="0" smtClean="0">
                <a:solidFill>
                  <a:srgbClr val="0070C0"/>
                </a:solidFill>
              </a:rPr>
              <a:t>N</a:t>
            </a:r>
            <a:r>
              <a:rPr lang="en-US" altLang="zh-TW" dirty="0" smtClean="0">
                <a:solidFill>
                  <a:srgbClr val="0070C0"/>
                </a:solidFill>
              </a:rPr>
              <a:t>)</a:t>
            </a:r>
          </a:p>
          <a:p>
            <a:pPr marL="800100" lvl="2" indent="0">
              <a:buNone/>
            </a:pPr>
            <a:r>
              <a:rPr lang="en-US" altLang="zh-TW" dirty="0" smtClean="0">
                <a:solidFill>
                  <a:srgbClr val="0070C0"/>
                </a:solidFill>
              </a:rPr>
              <a:t>h = (0.5)log</a:t>
            </a:r>
            <a:r>
              <a:rPr lang="en-US" altLang="zh-TW" baseline="-25000" dirty="0" smtClean="0">
                <a:solidFill>
                  <a:srgbClr val="0070C0"/>
                </a:solidFill>
              </a:rPr>
              <a:t>2</a:t>
            </a:r>
            <a:r>
              <a:rPr lang="en-US" altLang="zh-TW" dirty="0" smtClean="0">
                <a:solidFill>
                  <a:srgbClr val="0070C0"/>
                </a:solidFill>
              </a:rPr>
              <a:t>(</a:t>
            </a:r>
            <a:r>
              <a:rPr lang="en-US" altLang="zh-TW" i="1" dirty="0" smtClean="0">
                <a:solidFill>
                  <a:srgbClr val="0070C0"/>
                </a:solidFill>
              </a:rPr>
              <a:t>N</a:t>
            </a:r>
            <a:r>
              <a:rPr lang="en-US" altLang="zh-TW" dirty="0" smtClean="0">
                <a:solidFill>
                  <a:srgbClr val="0070C0"/>
                </a:solidFill>
              </a:rPr>
              <a:t>)</a:t>
            </a:r>
          </a:p>
          <a:p>
            <a:pPr marL="800100" lvl="2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2. Worse Case: all nodes with exactly 2 children</a:t>
            </a:r>
          </a:p>
          <a:p>
            <a:pPr lvl="1" indent="-342900"/>
            <a:r>
              <a:rPr lang="en-US" altLang="zh-TW" sz="2400" dirty="0" smtClean="0"/>
              <a:t>≈ balanced binary tree (e.g. AVL/Red-Black Tree)</a:t>
            </a:r>
          </a:p>
          <a:p>
            <a:pPr marL="400050" lvl="1" indent="0">
              <a:buNone/>
            </a:pPr>
            <a:r>
              <a:rPr lang="en-US" altLang="zh-TW" sz="2400" dirty="0" smtClean="0"/>
              <a:t>	</a:t>
            </a:r>
            <a:r>
              <a:rPr lang="en-US" altLang="zh-TW" sz="2400" dirty="0" smtClean="0">
                <a:solidFill>
                  <a:srgbClr val="0070C0"/>
                </a:solidFill>
              </a:rPr>
              <a:t>h = log</a:t>
            </a:r>
            <a:r>
              <a:rPr lang="en-US" altLang="zh-TW" sz="2400" baseline="-25000" dirty="0" smtClean="0">
                <a:solidFill>
                  <a:srgbClr val="0070C0"/>
                </a:solidFill>
              </a:rPr>
              <a:t>2</a:t>
            </a:r>
            <a:r>
              <a:rPr lang="en-US" altLang="zh-TW" sz="2400" dirty="0" smtClean="0">
                <a:solidFill>
                  <a:srgbClr val="0070C0"/>
                </a:solidFill>
              </a:rPr>
              <a:t>(</a:t>
            </a:r>
            <a:r>
              <a:rPr lang="en-US" altLang="zh-TW" sz="2400" i="1" dirty="0" smtClean="0">
                <a:solidFill>
                  <a:srgbClr val="0070C0"/>
                </a:solidFill>
              </a:rPr>
              <a:t>N</a:t>
            </a:r>
            <a:r>
              <a:rPr lang="en-US" altLang="zh-TW" sz="2400" dirty="0" smtClean="0">
                <a:solidFill>
                  <a:srgbClr val="0070C0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endParaRPr lang="en-US" altLang="zh-TW" dirty="0" smtClean="0"/>
          </a:p>
          <a:p>
            <a:pPr marL="514350" indent="-514350">
              <a:buFont typeface="+mj-lt"/>
              <a:buAutoNum type="arabicPeriod"/>
            </a:pPr>
            <a:endParaRPr lang="zh-TW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Height of 2-3-4 Tree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511256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altLang="zh-TW" sz="3300" b="1" dirty="0" smtClean="0"/>
              <a:t>Searching</a:t>
            </a:r>
            <a:endParaRPr lang="en-US" altLang="zh-TW" sz="3300" b="1" dirty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Proportional to the Height of Tree: </a:t>
            </a:r>
            <a:br>
              <a:rPr lang="en-US" altLang="zh-TW" dirty="0" smtClean="0"/>
            </a:br>
            <a:r>
              <a:rPr lang="en-US" altLang="zh-TW" dirty="0" smtClean="0">
                <a:solidFill>
                  <a:srgbClr val="0070C0"/>
                </a:solidFill>
              </a:rPr>
              <a:t>log</a:t>
            </a:r>
            <a:r>
              <a:rPr lang="en-US" altLang="zh-TW" baseline="-25000" dirty="0" smtClean="0">
                <a:solidFill>
                  <a:srgbClr val="0070C0"/>
                </a:solidFill>
              </a:rPr>
              <a:t>4</a:t>
            </a:r>
            <a:r>
              <a:rPr lang="en-US" altLang="zh-TW" dirty="0" smtClean="0">
                <a:solidFill>
                  <a:srgbClr val="0070C0"/>
                </a:solidFill>
              </a:rPr>
              <a:t>(</a:t>
            </a:r>
            <a:r>
              <a:rPr lang="en-US" altLang="zh-TW" i="1" dirty="0" smtClean="0">
                <a:solidFill>
                  <a:srgbClr val="0070C0"/>
                </a:solidFill>
              </a:rPr>
              <a:t>N</a:t>
            </a:r>
            <a:r>
              <a:rPr lang="en-US" altLang="zh-TW" dirty="0" smtClean="0">
                <a:solidFill>
                  <a:srgbClr val="0070C0"/>
                </a:solidFill>
              </a:rPr>
              <a:t>) &lt;H&lt;log</a:t>
            </a:r>
            <a:r>
              <a:rPr lang="en-US" altLang="zh-TW" baseline="-25000" dirty="0" smtClean="0">
                <a:solidFill>
                  <a:srgbClr val="0070C0"/>
                </a:solidFill>
              </a:rPr>
              <a:t>2</a:t>
            </a:r>
            <a:r>
              <a:rPr lang="en-US" altLang="zh-TW" dirty="0" smtClean="0">
                <a:solidFill>
                  <a:srgbClr val="0070C0"/>
                </a:solidFill>
              </a:rPr>
              <a:t>(</a:t>
            </a:r>
            <a:r>
              <a:rPr lang="en-US" altLang="zh-TW" i="1" dirty="0" smtClean="0">
                <a:solidFill>
                  <a:srgbClr val="0070C0"/>
                </a:solidFill>
              </a:rPr>
              <a:t>N</a:t>
            </a:r>
            <a:r>
              <a:rPr lang="en-US" altLang="zh-TW" dirty="0" smtClean="0">
                <a:solidFill>
                  <a:srgbClr val="0070C0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Proportional to the no. of items in each Node</a:t>
            </a:r>
          </a:p>
          <a:p>
            <a:pPr marL="914400" lvl="1" indent="-514350"/>
            <a:r>
              <a:rPr lang="en-US" altLang="zh-TW" dirty="0"/>
              <a:t>S</a:t>
            </a:r>
            <a:r>
              <a:rPr lang="en-US" altLang="zh-TW" dirty="0" smtClean="0"/>
              <a:t>uppose all nodes are full, which contains 3 items</a:t>
            </a:r>
          </a:p>
          <a:p>
            <a:pPr marL="1314450" lvl="2" indent="-514350"/>
            <a:r>
              <a:rPr lang="en-US" altLang="zh-TW" dirty="0" smtClean="0">
                <a:solidFill>
                  <a:srgbClr val="0070C0"/>
                </a:solidFill>
              </a:rPr>
              <a:t>Searching time: proportional to (3)log</a:t>
            </a:r>
            <a:r>
              <a:rPr lang="en-US" altLang="zh-TW" baseline="-25000" dirty="0" smtClean="0">
                <a:solidFill>
                  <a:srgbClr val="0070C0"/>
                </a:solidFill>
              </a:rPr>
              <a:t>4</a:t>
            </a:r>
            <a:r>
              <a:rPr lang="en-US" altLang="zh-TW" dirty="0" smtClean="0">
                <a:solidFill>
                  <a:srgbClr val="0070C0"/>
                </a:solidFill>
              </a:rPr>
              <a:t>(</a:t>
            </a:r>
            <a:r>
              <a:rPr lang="en-US" altLang="zh-TW" i="1" dirty="0" smtClean="0">
                <a:solidFill>
                  <a:srgbClr val="0070C0"/>
                </a:solidFill>
              </a:rPr>
              <a:t>N</a:t>
            </a:r>
            <a:r>
              <a:rPr lang="en-US" altLang="zh-TW" dirty="0" smtClean="0">
                <a:solidFill>
                  <a:srgbClr val="0070C0"/>
                </a:solidFill>
              </a:rPr>
              <a:t>) &lt; 3xH &lt; (3)log</a:t>
            </a:r>
            <a:r>
              <a:rPr lang="en-US" altLang="zh-TW" baseline="-25000" dirty="0" smtClean="0">
                <a:solidFill>
                  <a:srgbClr val="0070C0"/>
                </a:solidFill>
              </a:rPr>
              <a:t>2</a:t>
            </a:r>
            <a:r>
              <a:rPr lang="en-US" altLang="zh-TW" dirty="0" smtClean="0">
                <a:solidFill>
                  <a:srgbClr val="0070C0"/>
                </a:solidFill>
              </a:rPr>
              <a:t>(</a:t>
            </a:r>
            <a:r>
              <a:rPr lang="en-US" altLang="zh-TW" i="1" dirty="0" smtClean="0">
                <a:solidFill>
                  <a:srgbClr val="0070C0"/>
                </a:solidFill>
              </a:rPr>
              <a:t>N</a:t>
            </a:r>
            <a:r>
              <a:rPr lang="en-US" altLang="zh-TW" dirty="0" smtClean="0">
                <a:solidFill>
                  <a:srgbClr val="0070C0"/>
                </a:solidFill>
              </a:rPr>
              <a:t>)</a:t>
            </a:r>
          </a:p>
          <a:p>
            <a:pPr marL="914400" lvl="1" indent="-514350"/>
            <a:r>
              <a:rPr lang="en-US" altLang="zh-TW" dirty="0" smtClean="0"/>
              <a:t>Suppose the nodes contains 2 items in average</a:t>
            </a:r>
          </a:p>
          <a:p>
            <a:pPr marL="1314450" lvl="2" indent="-514350"/>
            <a:r>
              <a:rPr lang="en-US" altLang="zh-TW" dirty="0" smtClean="0">
                <a:solidFill>
                  <a:srgbClr val="0070C0"/>
                </a:solidFill>
              </a:rPr>
              <a:t>Searching time proportional to (2)log</a:t>
            </a:r>
            <a:r>
              <a:rPr lang="en-US" altLang="zh-TW" baseline="-25000" dirty="0" smtClean="0">
                <a:solidFill>
                  <a:srgbClr val="0070C0"/>
                </a:solidFill>
              </a:rPr>
              <a:t>4</a:t>
            </a:r>
            <a:r>
              <a:rPr lang="en-US" altLang="zh-TW" dirty="0" smtClean="0">
                <a:solidFill>
                  <a:srgbClr val="0070C0"/>
                </a:solidFill>
              </a:rPr>
              <a:t>(</a:t>
            </a:r>
            <a:r>
              <a:rPr lang="en-US" altLang="zh-TW" i="1" dirty="0" smtClean="0">
                <a:solidFill>
                  <a:srgbClr val="0070C0"/>
                </a:solidFill>
              </a:rPr>
              <a:t>N</a:t>
            </a:r>
            <a:r>
              <a:rPr lang="en-US" altLang="zh-TW" dirty="0">
                <a:solidFill>
                  <a:srgbClr val="0070C0"/>
                </a:solidFill>
              </a:rPr>
              <a:t>) &lt; </a:t>
            </a:r>
            <a:r>
              <a:rPr lang="en-US" altLang="zh-TW" dirty="0" smtClean="0">
                <a:solidFill>
                  <a:srgbClr val="0070C0"/>
                </a:solidFill>
              </a:rPr>
              <a:t>2xH </a:t>
            </a:r>
            <a:r>
              <a:rPr lang="en-US" altLang="zh-TW" dirty="0">
                <a:solidFill>
                  <a:srgbClr val="0070C0"/>
                </a:solidFill>
              </a:rPr>
              <a:t>&lt; </a:t>
            </a:r>
            <a:r>
              <a:rPr lang="en-US" altLang="zh-TW" dirty="0" smtClean="0">
                <a:solidFill>
                  <a:srgbClr val="0070C0"/>
                </a:solidFill>
              </a:rPr>
              <a:t>(2)log</a:t>
            </a:r>
            <a:r>
              <a:rPr lang="en-US" altLang="zh-TW" baseline="-25000" dirty="0" smtClean="0">
                <a:solidFill>
                  <a:srgbClr val="0070C0"/>
                </a:solidFill>
              </a:rPr>
              <a:t>2</a:t>
            </a:r>
            <a:r>
              <a:rPr lang="en-US" altLang="zh-TW" dirty="0" smtClean="0">
                <a:solidFill>
                  <a:srgbClr val="0070C0"/>
                </a:solidFill>
              </a:rPr>
              <a:t>(</a:t>
            </a:r>
            <a:r>
              <a:rPr lang="en-US" altLang="zh-TW" i="1" dirty="0" smtClean="0">
                <a:solidFill>
                  <a:srgbClr val="0070C0"/>
                </a:solidFill>
              </a:rPr>
              <a:t>N</a:t>
            </a:r>
            <a:r>
              <a:rPr lang="en-US" altLang="zh-TW" dirty="0">
                <a:solidFill>
                  <a:srgbClr val="0070C0"/>
                </a:solidFill>
              </a:rPr>
              <a:t>)</a:t>
            </a:r>
            <a:endParaRPr lang="en-US" altLang="zh-TW" dirty="0" smtClean="0">
              <a:solidFill>
                <a:srgbClr val="0070C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Therefore, time complexity for Searching = O(</a:t>
            </a:r>
            <a:r>
              <a:rPr lang="en-US" altLang="zh-TW" dirty="0" err="1" smtClean="0"/>
              <a:t>log</a:t>
            </a:r>
            <a:r>
              <a:rPr lang="en-US" altLang="zh-TW" i="1" dirty="0" err="1" smtClean="0"/>
              <a:t>N</a:t>
            </a:r>
            <a:r>
              <a:rPr lang="en-US" altLang="zh-TW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TW" dirty="0" smtClean="0"/>
              <a:t>Special Case: Searching for minimum</a:t>
            </a:r>
          </a:p>
          <a:p>
            <a:pPr marL="914400" lvl="1" indent="-514350"/>
            <a:r>
              <a:rPr lang="en-US" altLang="zh-TW" dirty="0" smtClean="0">
                <a:solidFill>
                  <a:srgbClr val="0070C0"/>
                </a:solidFill>
              </a:rPr>
              <a:t>The lower-left leaf is always the same node</a:t>
            </a:r>
          </a:p>
          <a:p>
            <a:pPr marL="914400" lvl="1" indent="-514350"/>
            <a:r>
              <a:rPr lang="en-US" altLang="zh-TW" dirty="0" smtClean="0">
                <a:solidFill>
                  <a:srgbClr val="0070C0"/>
                </a:solidFill>
              </a:rPr>
              <a:t>By using a pointer to point the first node from start to end</a:t>
            </a:r>
          </a:p>
          <a:p>
            <a:pPr marL="914400" lvl="1" indent="-514350"/>
            <a:r>
              <a:rPr lang="en-US" altLang="zh-TW" dirty="0" smtClean="0">
                <a:solidFill>
                  <a:srgbClr val="0070C0"/>
                </a:solidFill>
              </a:rPr>
              <a:t>Searching time = O(1).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Time Complexity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28800"/>
          </a:xfrm>
        </p:spPr>
        <p:txBody>
          <a:bodyPr>
            <a:normAutofit fontScale="92500" lnSpcReduction="20000"/>
          </a:bodyPr>
          <a:lstStyle/>
          <a:p>
            <a:pPr marL="109728" indent="0">
              <a:buNone/>
            </a:pPr>
            <a:r>
              <a:rPr lang="en-US" altLang="zh-TW" sz="2800" b="1" dirty="0" smtClean="0"/>
              <a:t>Deletion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O(log n)</a:t>
            </a:r>
          </a:p>
          <a:p>
            <a:r>
              <a:rPr lang="en-US" altLang="zh-TW" dirty="0" smtClean="0"/>
              <a:t>assuming transfer and fusion can be done in constant time =O(1)</a:t>
            </a:r>
            <a:endParaRPr lang="zh-TW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Time Complexity</a:t>
            </a:r>
            <a:endParaRPr lang="zh-TW" alt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67544" y="3717032"/>
            <a:ext cx="8229600" cy="1828800"/>
          </a:xfrm>
          <a:prstGeom prst="rect">
            <a:avLst/>
          </a:prstGeom>
        </p:spPr>
        <p:txBody>
          <a:bodyPr vert="horz">
            <a:normAutofit fontScale="92500" lnSpcReduction="10000"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09728" indent="0">
              <a:buFont typeface="Wingdings 3"/>
              <a:buNone/>
            </a:pPr>
            <a:r>
              <a:rPr lang="en-US" altLang="zh-TW" sz="4000" b="1" dirty="0" smtClean="0">
                <a:solidFill>
                  <a:srgbClr val="FF0000"/>
                </a:solidFill>
              </a:rPr>
              <a:t>Summary</a:t>
            </a:r>
            <a:endParaRPr lang="en-US" altLang="zh-TW" sz="4000" dirty="0" smtClean="0">
              <a:solidFill>
                <a:srgbClr val="FF0000"/>
              </a:solidFill>
            </a:endParaRPr>
          </a:p>
          <a:p>
            <a:r>
              <a:rPr lang="en-US" altLang="zh-TW" dirty="0">
                <a:solidFill>
                  <a:srgbClr val="FF0000"/>
                </a:solidFill>
              </a:rPr>
              <a:t>Height is O(log </a:t>
            </a:r>
            <a:r>
              <a:rPr lang="en-US" altLang="zh-TW" i="1" dirty="0">
                <a:solidFill>
                  <a:srgbClr val="FF0000"/>
                </a:solidFill>
              </a:rPr>
              <a:t>N</a:t>
            </a:r>
            <a:r>
              <a:rPr lang="en-US" altLang="zh-TW" dirty="0">
                <a:solidFill>
                  <a:srgbClr val="FF0000"/>
                </a:solidFill>
              </a:rPr>
              <a:t>).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Search is O(log </a:t>
            </a:r>
            <a:r>
              <a:rPr lang="en-US" altLang="zh-TW" i="1" dirty="0">
                <a:solidFill>
                  <a:srgbClr val="FF0000"/>
                </a:solidFill>
              </a:rPr>
              <a:t>N</a:t>
            </a:r>
            <a:r>
              <a:rPr lang="en-US" altLang="zh-TW" dirty="0">
                <a:solidFill>
                  <a:srgbClr val="FF0000"/>
                </a:solidFill>
              </a:rPr>
              <a:t>).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Deletion is O(log </a:t>
            </a:r>
            <a:r>
              <a:rPr lang="en-US" altLang="zh-TW" i="1" dirty="0">
                <a:solidFill>
                  <a:srgbClr val="FF0000"/>
                </a:solidFill>
              </a:rPr>
              <a:t>N</a:t>
            </a:r>
            <a:r>
              <a:rPr lang="en-US" altLang="zh-TW" dirty="0">
                <a:solidFill>
                  <a:srgbClr val="FF0000"/>
                </a:solidFill>
              </a:rPr>
              <a:t>).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HK" b="1" dirty="0" smtClean="0"/>
              <a:t>Basic Properties</a:t>
            </a:r>
          </a:p>
          <a:p>
            <a:r>
              <a:rPr lang="en-US" altLang="zh-HK" dirty="0" smtClean="0"/>
              <a:t>Multi-way Tree</a:t>
            </a:r>
          </a:p>
          <a:p>
            <a:endParaRPr lang="en-US" altLang="zh-HK" dirty="0" smtClean="0"/>
          </a:p>
          <a:p>
            <a:r>
              <a:rPr lang="en-US" altLang="zh-HK" dirty="0" smtClean="0"/>
              <a:t>Unique data</a:t>
            </a:r>
          </a:p>
          <a:p>
            <a:endParaRPr lang="en-US" altLang="zh-HK" dirty="0"/>
          </a:p>
          <a:p>
            <a:r>
              <a:rPr lang="en-US" altLang="zh-HK" dirty="0" smtClean="0"/>
              <a:t>Each node contains</a:t>
            </a:r>
          </a:p>
          <a:p>
            <a:pPr lvl="1"/>
            <a:r>
              <a:rPr lang="en-US" altLang="zh-HK" dirty="0" smtClean="0">
                <a:solidFill>
                  <a:srgbClr val="0070C0"/>
                </a:solidFill>
              </a:rPr>
              <a:t>Up to 3 Data items (D)</a:t>
            </a:r>
          </a:p>
          <a:p>
            <a:pPr lvl="1"/>
            <a:r>
              <a:rPr lang="en-US" altLang="zh-HK" dirty="0">
                <a:solidFill>
                  <a:srgbClr val="0070C0"/>
                </a:solidFill>
              </a:rPr>
              <a:t>2</a:t>
            </a:r>
            <a:r>
              <a:rPr lang="en-US" altLang="zh-HK" dirty="0" smtClean="0">
                <a:solidFill>
                  <a:srgbClr val="0070C0"/>
                </a:solidFill>
              </a:rPr>
              <a:t> to 4 Children (L)</a:t>
            </a:r>
          </a:p>
          <a:p>
            <a:pPr lvl="1"/>
            <a:r>
              <a:rPr lang="en-US" altLang="zh-HK" dirty="0" smtClean="0">
                <a:solidFill>
                  <a:srgbClr val="0070C0"/>
                </a:solidFill>
              </a:rPr>
              <a:t>L=N+1</a:t>
            </a:r>
          </a:p>
          <a:p>
            <a:pPr lvl="1"/>
            <a:endParaRPr lang="zh-HK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What is 2-3-4 Tree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48854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TW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End of Presentation</a:t>
            </a:r>
            <a:endParaRPr lang="zh-TW" altLang="en-US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HK" altLang="en-US" dirty="0"/>
          </a:p>
        </p:txBody>
      </p:sp>
      <p:sp>
        <p:nvSpPr>
          <p:cNvPr id="4" name="矩形 3"/>
          <p:cNvSpPr/>
          <p:nvPr/>
        </p:nvSpPr>
        <p:spPr>
          <a:xfrm>
            <a:off x="2643621" y="3645024"/>
            <a:ext cx="3856761" cy="76308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THANK YOU!</a:t>
            </a:r>
            <a:endParaRPr lang="zh-TW" alt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0" y="1340768"/>
            <a:ext cx="9144000" cy="5517232"/>
          </a:xfrm>
        </p:spPr>
        <p:txBody>
          <a:bodyPr>
            <a:normAutofit/>
          </a:bodyPr>
          <a:lstStyle/>
          <a:p>
            <a:r>
              <a:rPr lang="en-US" altLang="zh-HK" dirty="0" smtClean="0"/>
              <a:t>Suppose each node is an Array item[] with length 3</a:t>
            </a:r>
            <a:endParaRPr lang="en-US" altLang="zh-HK" dirty="0"/>
          </a:p>
          <a:p>
            <a:pPr lvl="1"/>
            <a:r>
              <a:rPr lang="en-US" altLang="zh-HK" dirty="0" smtClean="0">
                <a:solidFill>
                  <a:srgbClr val="0070C0"/>
                </a:solidFill>
              </a:rPr>
              <a:t>Data in item[0] &lt; Data in item[1</a:t>
            </a:r>
            <a:r>
              <a:rPr lang="en-US" altLang="zh-HK" dirty="0">
                <a:solidFill>
                  <a:srgbClr val="0070C0"/>
                </a:solidFill>
              </a:rPr>
              <a:t>] &lt; Data in </a:t>
            </a:r>
            <a:r>
              <a:rPr lang="en-US" altLang="zh-HK" dirty="0" smtClean="0">
                <a:solidFill>
                  <a:srgbClr val="0070C0"/>
                </a:solidFill>
              </a:rPr>
              <a:t>item[2]</a:t>
            </a:r>
          </a:p>
          <a:p>
            <a:pPr lvl="1"/>
            <a:endParaRPr lang="en-US" altLang="zh-HK" dirty="0" smtClean="0"/>
          </a:p>
          <a:p>
            <a:r>
              <a:rPr lang="en-US" altLang="zh-HK" dirty="0" smtClean="0"/>
              <a:t>Suppose the order of children is from left to right</a:t>
            </a:r>
          </a:p>
          <a:p>
            <a:pPr lvl="1"/>
            <a:r>
              <a:rPr lang="en-US" altLang="zh-HK" dirty="0" smtClean="0">
                <a:solidFill>
                  <a:srgbClr val="0070C0"/>
                </a:solidFill>
              </a:rPr>
              <a:t>1</a:t>
            </a:r>
            <a:r>
              <a:rPr lang="en-US" altLang="zh-HK" baseline="30000" dirty="0" smtClean="0">
                <a:solidFill>
                  <a:srgbClr val="0070C0"/>
                </a:solidFill>
              </a:rPr>
              <a:t>st</a:t>
            </a:r>
            <a:r>
              <a:rPr lang="en-US" altLang="zh-HK" dirty="0" smtClean="0">
                <a:solidFill>
                  <a:srgbClr val="0070C0"/>
                </a:solidFill>
              </a:rPr>
              <a:t> child &lt; item[0].</a:t>
            </a:r>
          </a:p>
          <a:p>
            <a:pPr lvl="1"/>
            <a:r>
              <a:rPr lang="en-US" altLang="zh-HK" dirty="0">
                <a:solidFill>
                  <a:srgbClr val="0070C0"/>
                </a:solidFill>
              </a:rPr>
              <a:t>item[0] </a:t>
            </a:r>
            <a:r>
              <a:rPr lang="en-US" altLang="zh-HK" dirty="0" smtClean="0">
                <a:solidFill>
                  <a:srgbClr val="0070C0"/>
                </a:solidFill>
              </a:rPr>
              <a:t>&lt; 2</a:t>
            </a:r>
            <a:r>
              <a:rPr lang="en-US" altLang="zh-HK" baseline="30000" dirty="0" smtClean="0">
                <a:solidFill>
                  <a:srgbClr val="0070C0"/>
                </a:solidFill>
              </a:rPr>
              <a:t>nd </a:t>
            </a:r>
            <a:r>
              <a:rPr lang="en-US" altLang="zh-HK" dirty="0" smtClean="0">
                <a:solidFill>
                  <a:srgbClr val="0070C0"/>
                </a:solidFill>
              </a:rPr>
              <a:t>child &lt; item[1]</a:t>
            </a:r>
          </a:p>
          <a:p>
            <a:pPr lvl="1"/>
            <a:r>
              <a:rPr lang="en-US" altLang="zh-HK" dirty="0" smtClean="0">
                <a:solidFill>
                  <a:srgbClr val="0070C0"/>
                </a:solidFill>
              </a:rPr>
              <a:t>item[1] &lt; 3</a:t>
            </a:r>
            <a:r>
              <a:rPr lang="en-US" altLang="zh-HK" baseline="30000" dirty="0" smtClean="0">
                <a:solidFill>
                  <a:srgbClr val="0070C0"/>
                </a:solidFill>
              </a:rPr>
              <a:t>rd</a:t>
            </a:r>
            <a:r>
              <a:rPr lang="en-US" altLang="zh-HK" dirty="0" smtClean="0">
                <a:solidFill>
                  <a:srgbClr val="0070C0"/>
                </a:solidFill>
              </a:rPr>
              <a:t> child &lt; item[2]</a:t>
            </a:r>
          </a:p>
          <a:p>
            <a:pPr lvl="1"/>
            <a:r>
              <a:rPr lang="en-US" altLang="zh-HK" dirty="0" smtClean="0">
                <a:solidFill>
                  <a:srgbClr val="0070C0"/>
                </a:solidFill>
              </a:rPr>
              <a:t>item[2] &lt; 4</a:t>
            </a:r>
            <a:r>
              <a:rPr lang="en-US" altLang="zh-HK" baseline="30000" dirty="0" smtClean="0">
                <a:solidFill>
                  <a:srgbClr val="0070C0"/>
                </a:solidFill>
              </a:rPr>
              <a:t>th</a:t>
            </a:r>
            <a:r>
              <a:rPr lang="en-US" altLang="zh-HK" dirty="0" smtClean="0">
                <a:solidFill>
                  <a:srgbClr val="0070C0"/>
                </a:solidFill>
              </a:rPr>
              <a:t> child</a:t>
            </a:r>
            <a:endParaRPr lang="zh-HK" altLang="en-US" dirty="0" smtClean="0">
              <a:solidFill>
                <a:srgbClr val="0070C0"/>
              </a:solidFill>
            </a:endParaRPr>
          </a:p>
          <a:p>
            <a:endParaRPr lang="zh-HK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What is 2-3-4 Tree</a:t>
            </a:r>
            <a:endParaRPr lang="zh-HK" altLang="en-US" dirty="0"/>
          </a:p>
        </p:txBody>
      </p:sp>
      <p:pic>
        <p:nvPicPr>
          <p:cNvPr id="1026" name="Picture 2" descr="C:\Users\BEN\Desktop\2100Pro\P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4143851"/>
            <a:ext cx="3456384" cy="2000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/>
          <p:cNvSpPr txBox="1"/>
          <p:nvPr/>
        </p:nvSpPr>
        <p:spPr>
          <a:xfrm>
            <a:off x="4909841" y="3978344"/>
            <a:ext cx="3187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dirty="0"/>
              <a:t>i</a:t>
            </a:r>
            <a:r>
              <a:rPr lang="en-US" altLang="zh-HK" dirty="0" smtClean="0"/>
              <a:t>tem[] :      0         1         2</a:t>
            </a:r>
            <a:endParaRPr lang="zh-HK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4243274" y="6093296"/>
            <a:ext cx="4551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dirty="0" smtClean="0"/>
              <a:t>children:      </a:t>
            </a:r>
            <a:r>
              <a:rPr lang="en-US" altLang="zh-HK" dirty="0"/>
              <a:t>1</a:t>
            </a:r>
            <a:r>
              <a:rPr lang="en-US" altLang="zh-HK" dirty="0" smtClean="0"/>
              <a:t>          2          3     </a:t>
            </a:r>
            <a:r>
              <a:rPr lang="zh-TW" altLang="en-US" dirty="0" smtClean="0"/>
              <a:t>  </a:t>
            </a:r>
            <a:r>
              <a:rPr lang="en-US" altLang="zh-HK" dirty="0" smtClean="0"/>
              <a:t>   4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4165719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199" y="1481328"/>
            <a:ext cx="8411029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HK" b="1" dirty="0" smtClean="0"/>
              <a:t>Special Properties</a:t>
            </a:r>
          </a:p>
          <a:p>
            <a:r>
              <a:rPr lang="en-US" altLang="zh-HK" dirty="0" smtClean="0"/>
              <a:t>Node:  ≥ 2 Children;</a:t>
            </a:r>
            <a:r>
              <a:rPr lang="zh-TW" altLang="en-US" dirty="0" smtClean="0"/>
              <a:t>   </a:t>
            </a:r>
            <a:r>
              <a:rPr lang="en-US" altLang="zh-HK" dirty="0" smtClean="0"/>
              <a:t>Leaf : 0 Children </a:t>
            </a:r>
          </a:p>
          <a:p>
            <a:r>
              <a:rPr lang="en-US" altLang="zh-HK" dirty="0" smtClean="0"/>
              <a:t>Node Splitting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keeps the tree balanced during insertion</a:t>
            </a:r>
            <a:endParaRPr lang="en-US" altLang="zh-HK" dirty="0" smtClean="0">
              <a:solidFill>
                <a:srgbClr val="0070C0"/>
              </a:solidFill>
            </a:endParaRPr>
          </a:p>
          <a:p>
            <a:r>
              <a:rPr lang="en-US" altLang="zh-HK" dirty="0" smtClean="0"/>
              <a:t>Self-Balanced</a:t>
            </a:r>
          </a:p>
          <a:p>
            <a:pPr lvl="1"/>
            <a:r>
              <a:rPr lang="en-US" altLang="zh-HK" dirty="0" smtClean="0">
                <a:solidFill>
                  <a:srgbClr val="0070C0"/>
                </a:solidFill>
              </a:rPr>
              <a:t>ALL leaves with same level</a:t>
            </a:r>
          </a:p>
          <a:p>
            <a:pPr lvl="1"/>
            <a:r>
              <a:rPr lang="en-US" altLang="zh-HK" dirty="0">
                <a:solidFill>
                  <a:srgbClr val="0070C0"/>
                </a:solidFill>
              </a:rPr>
              <a:t>v</a:t>
            </a:r>
            <a:r>
              <a:rPr lang="en-US" altLang="zh-HK" dirty="0" smtClean="0">
                <a:solidFill>
                  <a:srgbClr val="0070C0"/>
                </a:solidFill>
              </a:rPr>
              <a:t>alue of item[1] ≈ median of its </a:t>
            </a:r>
            <a:r>
              <a:rPr lang="en-US" altLang="zh-HK" dirty="0" err="1" smtClean="0">
                <a:solidFill>
                  <a:srgbClr val="0070C0"/>
                </a:solidFill>
              </a:rPr>
              <a:t>subtree</a:t>
            </a:r>
            <a:endParaRPr lang="en-US" altLang="zh-HK" dirty="0" smtClean="0">
              <a:solidFill>
                <a:srgbClr val="0070C0"/>
              </a:solidFill>
            </a:endParaRPr>
          </a:p>
          <a:p>
            <a:r>
              <a:rPr lang="en-US" altLang="zh-HK" dirty="0" smtClean="0"/>
              <a:t>It is</a:t>
            </a:r>
            <a:r>
              <a:rPr lang="en-US" altLang="zh-HK" dirty="0"/>
              <a:t> </a:t>
            </a:r>
            <a:r>
              <a:rPr lang="en-US" altLang="zh-HK" dirty="0" smtClean="0"/>
              <a:t>commonly </a:t>
            </a:r>
            <a:r>
              <a:rPr lang="en-US" altLang="zh-HK" dirty="0"/>
              <a:t>used to </a:t>
            </a:r>
            <a:r>
              <a:rPr lang="en-US" altLang="zh-HK" dirty="0" smtClean="0"/>
              <a:t>implement</a:t>
            </a:r>
            <a:r>
              <a:rPr lang="en-US" altLang="zh-HK" dirty="0"/>
              <a:t> </a:t>
            </a:r>
            <a:r>
              <a:rPr lang="en-US" altLang="zh-HK" dirty="0" smtClean="0"/>
              <a:t>dictionaries.</a:t>
            </a:r>
            <a:endParaRPr lang="en-US" altLang="zh-HK" dirty="0"/>
          </a:p>
          <a:p>
            <a:pPr lvl="1"/>
            <a:r>
              <a:rPr lang="en-US" altLang="zh-HK" sz="1900" dirty="0" smtClean="0">
                <a:solidFill>
                  <a:srgbClr val="0070C0"/>
                </a:solidFill>
              </a:rPr>
              <a:t>We ‘ll come back to these issues in the Insertion part.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What is 2-3-4 Tree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35069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/>
              <a:t>≈ </a:t>
            </a:r>
            <a:r>
              <a:rPr lang="en-US" altLang="zh-TW" dirty="0" smtClean="0"/>
              <a:t>search() in BST</a:t>
            </a:r>
          </a:p>
          <a:p>
            <a:r>
              <a:rPr lang="en-US" altLang="zh-TW" dirty="0" smtClean="0"/>
              <a:t>start from root</a:t>
            </a:r>
          </a:p>
          <a:p>
            <a:r>
              <a:rPr lang="en-US" altLang="zh-TW" dirty="0" smtClean="0"/>
              <a:t>unless the key is found, select the link that leads to the </a:t>
            </a:r>
            <a:r>
              <a:rPr lang="en-US" altLang="zh-TW" dirty="0" err="1" smtClean="0"/>
              <a:t>subtree</a:t>
            </a:r>
            <a:r>
              <a:rPr lang="en-US" altLang="zh-TW" dirty="0" smtClean="0"/>
              <a:t> with the appropriate range of values.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Search</a:t>
            </a:r>
            <a:endParaRPr lang="zh-TW" altLang="en-US" dirty="0"/>
          </a:p>
        </p:txBody>
      </p:sp>
      <p:pic>
        <p:nvPicPr>
          <p:cNvPr id="6" name="f2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839009" y="3781772"/>
            <a:ext cx="7669530" cy="2095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HK" b="1" dirty="0" smtClean="0"/>
              <a:t>Rule: </a:t>
            </a:r>
            <a:r>
              <a:rPr lang="en-US" altLang="zh-TW" b="1" dirty="0" smtClean="0"/>
              <a:t>Inserted data are always be leaves</a:t>
            </a:r>
          </a:p>
          <a:p>
            <a:pPr marL="0" indent="0">
              <a:buNone/>
            </a:pPr>
            <a:endParaRPr lang="en-US" altLang="zh-HK" dirty="0" smtClean="0"/>
          </a:p>
          <a:p>
            <a:pPr marL="0" indent="0">
              <a:buNone/>
            </a:pPr>
            <a:r>
              <a:rPr lang="en-US" altLang="zh-HK" b="1" dirty="0" smtClean="0">
                <a:solidFill>
                  <a:srgbClr val="0070C0"/>
                </a:solidFill>
              </a:rPr>
              <a:t>Case1:</a:t>
            </a:r>
            <a:r>
              <a:rPr lang="en-US" altLang="zh-HK" dirty="0" smtClean="0"/>
              <a:t/>
            </a:r>
            <a:br>
              <a:rPr lang="en-US" altLang="zh-HK" dirty="0" smtClean="0"/>
            </a:br>
            <a:r>
              <a:rPr lang="en-US" altLang="zh-TW" b="1" dirty="0" smtClean="0"/>
              <a:t>no full </a:t>
            </a:r>
            <a:r>
              <a:rPr lang="en-US" altLang="zh-TW" b="1" dirty="0"/>
              <a:t>node </a:t>
            </a:r>
            <a:r>
              <a:rPr lang="en-US" altLang="zh-TW" b="1" dirty="0" smtClean="0"/>
              <a:t>is met</a:t>
            </a:r>
            <a:endParaRPr lang="en-US" altLang="zh-TW" b="1" dirty="0"/>
          </a:p>
          <a:p>
            <a:pPr lvl="1"/>
            <a:r>
              <a:rPr lang="en-US" altLang="zh-TW" dirty="0" smtClean="0"/>
              <a:t>When the right leaf node is reached, the new data item is inserted into it.</a:t>
            </a:r>
          </a:p>
          <a:p>
            <a:pPr lvl="1"/>
            <a:r>
              <a:rPr lang="en-US" altLang="zh-TW" dirty="0" smtClean="0"/>
              <a:t>moving one or two other items in a node may occur  for keeping correct order after the new item is inserted.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Insertion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73265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8531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b="1" dirty="0" smtClean="0">
                <a:solidFill>
                  <a:srgbClr val="0070C0"/>
                </a:solidFill>
              </a:rPr>
              <a:t>Case 2: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b="1" dirty="0" smtClean="0"/>
              <a:t>Non-root full node is met</a:t>
            </a:r>
          </a:p>
          <a:p>
            <a:r>
              <a:rPr lang="en-US" altLang="zh-TW" dirty="0" smtClean="0"/>
              <a:t>‘</a:t>
            </a:r>
            <a:r>
              <a:rPr lang="en-US" altLang="zh-HK" dirty="0"/>
              <a:t>Node </a:t>
            </a:r>
            <a:r>
              <a:rPr lang="en-US" altLang="zh-HK" dirty="0" smtClean="0"/>
              <a:t>Splitting</a:t>
            </a:r>
            <a:r>
              <a:rPr lang="en-US" altLang="zh-TW" dirty="0" smtClean="0"/>
              <a:t>’ is required</a:t>
            </a:r>
          </a:p>
          <a:p>
            <a:r>
              <a:rPr lang="en-US" altLang="zh-TW" dirty="0" smtClean="0"/>
              <a:t>Only full nodes are split. (in a </a:t>
            </a:r>
            <a:r>
              <a:rPr lang="en-US" altLang="zh-TW" i="1" dirty="0" smtClean="0"/>
              <a:t>top-down 2-3-4 Tree)</a:t>
            </a:r>
          </a:p>
          <a:p>
            <a:r>
              <a:rPr lang="en-US" altLang="zh-TW" dirty="0" smtClean="0"/>
              <a:t>An empty node(N) is created on the right of the full node(F)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item[0] in </a:t>
            </a:r>
            <a:r>
              <a:rPr lang="en-US" altLang="zh-TW" dirty="0" smtClean="0">
                <a:solidFill>
                  <a:srgbClr val="0070C0"/>
                </a:solidFill>
              </a:rPr>
              <a:t>F : </a:t>
            </a:r>
            <a:r>
              <a:rPr lang="en-US" altLang="zh-TW" dirty="0" smtClean="0">
                <a:solidFill>
                  <a:srgbClr val="0070C0"/>
                </a:solidFill>
              </a:rPr>
              <a:t>move to N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Item[1</a:t>
            </a:r>
            <a:r>
              <a:rPr lang="en-US" altLang="zh-TW" dirty="0">
                <a:solidFill>
                  <a:srgbClr val="0070C0"/>
                </a:solidFill>
              </a:rPr>
              <a:t>] in F : </a:t>
            </a:r>
            <a:r>
              <a:rPr lang="en-US" altLang="zh-TW" dirty="0" smtClean="0">
                <a:solidFill>
                  <a:srgbClr val="0070C0"/>
                </a:solidFill>
              </a:rPr>
              <a:t>move to the parent of F.</a:t>
            </a:r>
          </a:p>
          <a:p>
            <a:pPr lvl="1"/>
            <a:r>
              <a:rPr lang="en-US" altLang="zh-TW" dirty="0">
                <a:solidFill>
                  <a:srgbClr val="0070C0"/>
                </a:solidFill>
              </a:rPr>
              <a:t>Item[2] in F : </a:t>
            </a:r>
            <a:r>
              <a:rPr lang="en-US" altLang="zh-TW" dirty="0" smtClean="0">
                <a:solidFill>
                  <a:srgbClr val="0070C0"/>
                </a:solidFill>
              </a:rPr>
              <a:t>unchanged</a:t>
            </a:r>
          </a:p>
          <a:p>
            <a:r>
              <a:rPr lang="en-US" altLang="zh-TW" dirty="0" smtClean="0"/>
              <a:t>Child 2 and 3 of F become child 0 and 1 of N</a:t>
            </a:r>
            <a:endParaRPr lang="en-US" altLang="zh-TW" dirty="0"/>
          </a:p>
          <a:p>
            <a:r>
              <a:rPr lang="en-US" altLang="zh-TW" sz="2700" dirty="0" smtClean="0"/>
              <a:t>Data is inserted into the right leaf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Insertion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8435280" cy="48531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b="1" dirty="0" smtClean="0">
                <a:solidFill>
                  <a:srgbClr val="0070C0"/>
                </a:solidFill>
              </a:rPr>
              <a:t>Case 3: 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b="1" dirty="0" smtClean="0"/>
              <a:t>root is full</a:t>
            </a:r>
          </a:p>
          <a:p>
            <a:r>
              <a:rPr lang="en-US" altLang="zh-TW" dirty="0"/>
              <a:t>‘</a:t>
            </a:r>
            <a:r>
              <a:rPr lang="en-US" altLang="zh-HK" dirty="0"/>
              <a:t>Node Splitting</a:t>
            </a:r>
            <a:r>
              <a:rPr lang="en-US" altLang="zh-TW" dirty="0"/>
              <a:t>’ is required</a:t>
            </a:r>
          </a:p>
          <a:p>
            <a:r>
              <a:rPr lang="en-US" altLang="zh-TW" dirty="0" smtClean="0"/>
              <a:t>A new root(</a:t>
            </a:r>
            <a:r>
              <a:rPr lang="en-US" altLang="zh-TW" dirty="0" err="1" smtClean="0"/>
              <a:t>Rn</a:t>
            </a:r>
            <a:r>
              <a:rPr lang="en-US" altLang="zh-TW" dirty="0" smtClean="0"/>
              <a:t>) is created with the old root(R) as it’s child</a:t>
            </a:r>
          </a:p>
          <a:p>
            <a:r>
              <a:rPr lang="en-US" altLang="zh-TW" dirty="0" smtClean="0"/>
              <a:t>An empty node(N) is created and becomes a sibling of R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item[0] in R: move to N</a:t>
            </a: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Item[1</a:t>
            </a:r>
            <a:r>
              <a:rPr lang="en-US" altLang="zh-TW" dirty="0">
                <a:solidFill>
                  <a:srgbClr val="0070C0"/>
                </a:solidFill>
              </a:rPr>
              <a:t>] in R: </a:t>
            </a:r>
            <a:r>
              <a:rPr lang="en-US" altLang="zh-TW" dirty="0" smtClean="0">
                <a:solidFill>
                  <a:srgbClr val="0070C0"/>
                </a:solidFill>
              </a:rPr>
              <a:t>move to </a:t>
            </a:r>
            <a:r>
              <a:rPr lang="en-US" altLang="zh-TW" dirty="0" err="1" smtClean="0">
                <a:solidFill>
                  <a:srgbClr val="0070C0"/>
                </a:solidFill>
              </a:rPr>
              <a:t>Rn</a:t>
            </a:r>
            <a:endParaRPr lang="en-US" altLang="zh-TW" dirty="0" smtClean="0">
              <a:solidFill>
                <a:srgbClr val="0070C0"/>
              </a:solidFill>
            </a:endParaRPr>
          </a:p>
          <a:p>
            <a:pPr lvl="1"/>
            <a:r>
              <a:rPr lang="en-US" altLang="zh-TW" dirty="0" smtClean="0">
                <a:solidFill>
                  <a:srgbClr val="0070C0"/>
                </a:solidFill>
              </a:rPr>
              <a:t>Item[2] </a:t>
            </a:r>
            <a:r>
              <a:rPr lang="en-US" altLang="zh-TW" dirty="0">
                <a:solidFill>
                  <a:srgbClr val="0070C0"/>
                </a:solidFill>
              </a:rPr>
              <a:t>in R: </a:t>
            </a:r>
            <a:r>
              <a:rPr lang="en-US" altLang="zh-TW" dirty="0" smtClean="0">
                <a:solidFill>
                  <a:srgbClr val="0070C0"/>
                </a:solidFill>
              </a:rPr>
              <a:t>unchanged</a:t>
            </a:r>
          </a:p>
          <a:p>
            <a:r>
              <a:rPr lang="en-US" altLang="zh-TW" dirty="0"/>
              <a:t>Child 2 and 3 of F become child 0 and 1 of </a:t>
            </a:r>
            <a:r>
              <a:rPr lang="en-US" altLang="zh-TW" dirty="0" smtClean="0"/>
              <a:t>N</a:t>
            </a:r>
          </a:p>
          <a:p>
            <a:r>
              <a:rPr lang="en-US" altLang="zh-TW" dirty="0" smtClean="0"/>
              <a:t>Data </a:t>
            </a:r>
            <a:r>
              <a:rPr lang="en-US" altLang="zh-TW" dirty="0"/>
              <a:t>is inserted into the right leaf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Insertion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Insertion</a:t>
            </a:r>
            <a:endParaRPr lang="zh-HK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794853" y="5085184"/>
            <a:ext cx="25530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2800" dirty="0" smtClean="0">
                <a:solidFill>
                  <a:srgbClr val="0070C0"/>
                </a:solidFill>
              </a:rPr>
              <a:t>Case 3:</a:t>
            </a:r>
          </a:p>
          <a:p>
            <a:r>
              <a:rPr lang="en-US" altLang="zh-TW" sz="2000" b="1" dirty="0"/>
              <a:t>root is </a:t>
            </a:r>
            <a:r>
              <a:rPr lang="en-US" altLang="zh-TW" sz="2000" b="1" dirty="0" smtClean="0"/>
              <a:t>full</a:t>
            </a:r>
            <a:endParaRPr lang="en-US" altLang="zh-TW" sz="2000" b="1" dirty="0"/>
          </a:p>
        </p:txBody>
      </p:sp>
      <p:sp>
        <p:nvSpPr>
          <p:cNvPr id="6" name="文字方塊 5"/>
          <p:cNvSpPr txBox="1"/>
          <p:nvPr/>
        </p:nvSpPr>
        <p:spPr>
          <a:xfrm>
            <a:off x="794853" y="1661899"/>
            <a:ext cx="25530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2800" dirty="0" smtClean="0">
                <a:solidFill>
                  <a:srgbClr val="0070C0"/>
                </a:solidFill>
              </a:rPr>
              <a:t>Case 1:</a:t>
            </a:r>
          </a:p>
          <a:p>
            <a:r>
              <a:rPr lang="en-US" altLang="zh-TW" sz="2000" b="1" dirty="0"/>
              <a:t>no full node is </a:t>
            </a:r>
            <a:r>
              <a:rPr lang="en-US" altLang="zh-TW" sz="2000" b="1" dirty="0" smtClean="0"/>
              <a:t>met</a:t>
            </a:r>
            <a:endParaRPr lang="en-US" altLang="zh-TW" sz="2000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794853" y="3140968"/>
            <a:ext cx="255301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sz="2800" dirty="0" smtClean="0">
                <a:solidFill>
                  <a:srgbClr val="0070C0"/>
                </a:solidFill>
              </a:rPr>
              <a:t>Case 2:</a:t>
            </a:r>
          </a:p>
          <a:p>
            <a:r>
              <a:rPr lang="en-US" altLang="zh-TW" sz="2000" b="1" dirty="0" smtClean="0"/>
              <a:t>Non-root </a:t>
            </a:r>
            <a:r>
              <a:rPr lang="en-US" altLang="zh-TW" sz="2000" b="1" dirty="0"/>
              <a:t>full node is </a:t>
            </a:r>
            <a:r>
              <a:rPr lang="en-US" altLang="zh-TW" sz="2000" b="1" dirty="0" smtClean="0"/>
              <a:t>met</a:t>
            </a:r>
            <a:endParaRPr lang="en-US" altLang="zh-TW" sz="2000" b="1" dirty="0"/>
          </a:p>
        </p:txBody>
      </p:sp>
      <p:pic>
        <p:nvPicPr>
          <p:cNvPr id="10" name="f3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3419872" y="1257348"/>
            <a:ext cx="5576299" cy="1523580"/>
          </a:xfrm>
          <a:prstGeom prst="rect">
            <a:avLst/>
          </a:prstGeom>
        </p:spPr>
      </p:pic>
      <p:pic>
        <p:nvPicPr>
          <p:cNvPr id="11" name="f4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 cstate="print"/>
          <a:stretch>
            <a:fillRect/>
          </a:stretch>
        </p:blipFill>
        <p:spPr>
          <a:xfrm>
            <a:off x="3419872" y="2769829"/>
            <a:ext cx="5576299" cy="1523580"/>
          </a:xfrm>
          <a:prstGeom prst="rect">
            <a:avLst/>
          </a:prstGeom>
        </p:spPr>
      </p:pic>
      <p:pic>
        <p:nvPicPr>
          <p:cNvPr id="12" name="f5.avi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 cstate="print"/>
          <a:stretch>
            <a:fillRect/>
          </a:stretch>
        </p:blipFill>
        <p:spPr>
          <a:xfrm>
            <a:off x="3419872" y="4293096"/>
            <a:ext cx="5576299" cy="2163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04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匯合">
  <a:themeElements>
    <a:clrScheme name="匯合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匯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匯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1777</TotalTime>
  <Words>750</Words>
  <Application>Microsoft Office PowerPoint</Application>
  <PresentationFormat>如螢幕大小 (4:3)</PresentationFormat>
  <Paragraphs>178</Paragraphs>
  <Slides>20</Slides>
  <Notes>20</Notes>
  <HiddenSlides>0</HiddenSlides>
  <MMClips>9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9" baseType="lpstr">
      <vt:lpstr>Arial</vt:lpstr>
      <vt:lpstr>新細明體</vt:lpstr>
      <vt:lpstr>Lucida Sans Unicode</vt:lpstr>
      <vt:lpstr>Wingdings 2</vt:lpstr>
      <vt:lpstr>Verdana</vt:lpstr>
      <vt:lpstr>微軟正黑體</vt:lpstr>
      <vt:lpstr>Calibri</vt:lpstr>
      <vt:lpstr>Wingdings 3</vt:lpstr>
      <vt:lpstr>匯合</vt:lpstr>
      <vt:lpstr>CSCI 2100B: Data Structures  Project 2-3-4 Tree</vt:lpstr>
      <vt:lpstr>What is 2-3-4 Tree</vt:lpstr>
      <vt:lpstr>What is 2-3-4 Tree</vt:lpstr>
      <vt:lpstr>What is 2-3-4 Tree</vt:lpstr>
      <vt:lpstr>Search</vt:lpstr>
      <vt:lpstr>Insertion</vt:lpstr>
      <vt:lpstr>Insertion</vt:lpstr>
      <vt:lpstr>Insertion</vt:lpstr>
      <vt:lpstr>Insertion</vt:lpstr>
      <vt:lpstr>Discussion:  Insertion &amp; Node Splitting</vt:lpstr>
      <vt:lpstr>Discussion:  Insertion &amp; Node Spliting</vt:lpstr>
      <vt:lpstr>Deletion</vt:lpstr>
      <vt:lpstr>Deletion</vt:lpstr>
      <vt:lpstr>Deletion</vt:lpstr>
      <vt:lpstr>Deletion: some cases</vt:lpstr>
      <vt:lpstr>Deletion: some cases</vt:lpstr>
      <vt:lpstr>Height of 2-3-4 Tree</vt:lpstr>
      <vt:lpstr>Time Complexity</vt:lpstr>
      <vt:lpstr>Time Complexity</vt:lpstr>
      <vt:lpstr>End of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2100 Project 2-3-4 Tree</dc:title>
  <dc:creator>BEN</dc:creator>
  <cp:lastModifiedBy>BEN</cp:lastModifiedBy>
  <cp:revision>107</cp:revision>
  <dcterms:created xsi:type="dcterms:W3CDTF">2011-04-13T08:12:29Z</dcterms:created>
  <dcterms:modified xsi:type="dcterms:W3CDTF">2011-04-19T01:13:28Z</dcterms:modified>
</cp:coreProperties>
</file>